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66" r:id="rId4"/>
    <p:sldId id="265" r:id="rId5"/>
    <p:sldId id="269" r:id="rId6"/>
    <p:sldId id="270" r:id="rId7"/>
    <p:sldId id="271" r:id="rId8"/>
    <p:sldId id="272" r:id="rId9"/>
    <p:sldId id="273" r:id="rId10"/>
    <p:sldId id="274" r:id="rId11"/>
    <p:sldId id="260" r:id="rId12"/>
    <p:sldId id="261" r:id="rId13"/>
    <p:sldId id="276" r:id="rId14"/>
    <p:sldId id="275" r:id="rId15"/>
    <p:sldId id="278" r:id="rId16"/>
    <p:sldId id="279" r:id="rId17"/>
    <p:sldId id="277" r:id="rId18"/>
    <p:sldId id="280" r:id="rId19"/>
    <p:sldId id="281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7"/>
    <p:restoredTop sz="71808"/>
  </p:normalViewPr>
  <p:slideViewPr>
    <p:cSldViewPr snapToGrid="0">
      <p:cViewPr varScale="1">
        <p:scale>
          <a:sx n="85" d="100"/>
          <a:sy n="85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36BFD-447C-844F-BBC3-97E06E6E715C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B665D-4723-9A49-888B-D8D9CF28862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3458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Welcome, everyone. My name is </a:t>
            </a:r>
            <a:r>
              <a:rPr lang="en-US" dirty="0" err="1"/>
              <a:t>Berat</a:t>
            </a:r>
            <a:r>
              <a:rPr lang="en-US" dirty="0"/>
              <a:t> and I am a postdoctoral researcher at Tel Aviv University.</a:t>
            </a:r>
          </a:p>
          <a:p>
            <a:endParaRPr lang="en-US" dirty="0"/>
          </a:p>
          <a:p>
            <a:r>
              <a:rPr lang="en-US" dirty="0"/>
              <a:t>I will be presenting our work on "Computational </a:t>
            </a:r>
            <a:r>
              <a:rPr lang="en-US" dirty="0" err="1"/>
              <a:t>Qumranic</a:t>
            </a:r>
            <a:r>
              <a:rPr lang="en-US" dirty="0"/>
              <a:t> Paleography," a project that I've been working on alongside my advisor, Professor Nachum Dershowitz.</a:t>
            </a:r>
          </a:p>
          <a:p>
            <a:endParaRPr lang="en-US" dirty="0"/>
          </a:p>
          <a:p>
            <a:r>
              <a:rPr lang="en-US" dirty="0"/>
              <a:t>Our work is focusing on the Dead Sea Scroll with the goal of developing computational methods to enhance the paleographic analysis of these historically significant manuscripts. </a:t>
            </a:r>
          </a:p>
          <a:p>
            <a:endParaRPr lang="en-US" dirty="0"/>
          </a:p>
          <a:p>
            <a:r>
              <a:rPr lang="en-US" dirty="0"/>
              <a:t>So now, I am going to give a short presentation about our ongoing project and present the preliminary results.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7668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Previous methods, such as using image patches, components, and </a:t>
            </a:r>
            <a:r>
              <a:rPr lang="en-US" dirty="0" err="1"/>
              <a:t>keypoints</a:t>
            </a:r>
            <a:r>
              <a:rPr lang="en-US" dirty="0"/>
              <a:t>, fail to focus on letter forms because neither document image patches nor whole document images consistently contain the same letters with the same occurrence frequency.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result, these methods tend to focus on high-level patterns that exist across all letter strokes.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Hence, it is difficult to provide </a:t>
            </a:r>
            <a:r>
              <a:rPr lang="en-US" dirty="0" err="1"/>
              <a:t>explainability</a:t>
            </a:r>
            <a:r>
              <a:rPr lang="en-US" dirty="0"/>
              <a:t> for the letter similarities in their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4979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Hence, we aim to focus on recognized and segmented letters to achieve precise paleographical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082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already have a method for detecting and recognizing letters by training a sequential OCR model using transcriptions.</a:t>
            </a:r>
          </a:p>
          <a:p>
            <a:endParaRPr lang="en-US" dirty="0"/>
          </a:p>
          <a:p>
            <a:r>
              <a:rPr lang="en-US" dirty="0"/>
              <a:t>However, the main issue is that the letter detections are not precise.</a:t>
            </a:r>
          </a:p>
          <a:p>
            <a:endParaRPr lang="en-US" dirty="0"/>
          </a:p>
          <a:p>
            <a:r>
              <a:rPr lang="en-US" dirty="0"/>
              <a:t>They often include parts of neighboring letters or miss some parts of the detected letters.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9071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energy minimization to convert the rough letter detections into accurate letter segmentations.</a:t>
            </a:r>
          </a:p>
          <a:p>
            <a:endParaRPr lang="en-US" dirty="0"/>
          </a:p>
          <a:p>
            <a:r>
              <a:rPr lang="en-US" dirty="0"/>
              <a:t>However, this introduced a new issue with binarization artifacts.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5925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eliminate binarization artifacts, we initially used Faster-RCNN for precise letter detection, but the expert annotation process was extremely slow.</a:t>
            </a:r>
          </a:p>
          <a:p>
            <a:endParaRPr lang="en-US" dirty="0"/>
          </a:p>
          <a:p>
            <a:r>
              <a:rPr lang="en-US" dirty="0"/>
              <a:t>As a result, we decided not to pursue this approach further.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6826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clustered the pixels based on their multispectral trends, </a:t>
            </a:r>
          </a:p>
          <a:p>
            <a:r>
              <a:rPr lang="en-US" dirty="0"/>
              <a:t>but this approach was not very successful in discriminating the ink from the holes and shadows.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436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clustered the pixels based on their multispectral trends, </a:t>
            </a:r>
          </a:p>
          <a:p>
            <a:r>
              <a:rPr lang="en-US" dirty="0"/>
              <a:t>but this approach was not very successful in discriminating the ink from the holes and shadows.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3693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achieved satisfactory results using multispectral thresholding with energy minimization.</a:t>
            </a:r>
          </a:p>
          <a:p>
            <a:r>
              <a:rPr lang="en-US" dirty="0"/>
              <a:t>It can segment not only the ink but also the parchment, going beyond what we originally aimed.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378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differentiate between the ink and the holes, unlike the Otsu and </a:t>
            </a:r>
            <a:r>
              <a:rPr lang="en-US" dirty="0" err="1"/>
              <a:t>GrabCut</a:t>
            </a:r>
            <a:r>
              <a:rPr lang="en-US" dirty="0"/>
              <a:t> methods.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4418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also discriminate between the ink and the rice paper, which the Otsu and </a:t>
            </a:r>
            <a:r>
              <a:rPr lang="en-US" dirty="0" err="1"/>
              <a:t>GrabCut</a:t>
            </a:r>
            <a:r>
              <a:rPr lang="en-US" dirty="0"/>
              <a:t> methods fail to segment.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162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Dead Sea Scrolls are ancient manuscripts that are about 2,000 years old.</a:t>
            </a:r>
          </a:p>
          <a:p>
            <a:endParaRPr lang="en-US" dirty="0"/>
          </a:p>
          <a:p>
            <a:r>
              <a:rPr lang="en-US" dirty="0"/>
              <a:t>They were one of the greatest archaeological discoveries of the 20th century.</a:t>
            </a:r>
          </a:p>
          <a:p>
            <a:endParaRPr lang="en-US" dirty="0"/>
          </a:p>
          <a:p>
            <a:r>
              <a:rPr lang="en-US" dirty="0"/>
              <a:t>The scrolls were discovered over a period of 10 years, between 1946 and 1956, in the Qumran Caves on the northwestern shore of the Dead Sea.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6599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discriminate between the ink and the background as well, whereas the Otsu and </a:t>
            </a:r>
            <a:r>
              <a:rPr lang="en-US" dirty="0" err="1"/>
              <a:t>GrabCut</a:t>
            </a:r>
            <a:r>
              <a:rPr lang="en-US" dirty="0"/>
              <a:t> methods tend to lose the letters at the background edges.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16969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are some additional results of ink and parchment segmentation obtained using multispectral thresholding with energy minimization.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7494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time and attention. I look forward to any questions or feedback you may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9171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8432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scrolls include around 950 different manuscripts.</a:t>
            </a:r>
          </a:p>
          <a:p>
            <a:endParaRPr lang="en-US" dirty="0"/>
          </a:p>
          <a:p>
            <a:r>
              <a:rPr lang="en-US" dirty="0"/>
              <a:t>Some of them are well preserved entire scrolls and others are just fragments due to natural causes or human interference.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4061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Qumran scrolls are mostly made of parchment, with a few of them are made of papyrus, </a:t>
            </a:r>
          </a:p>
          <a:p>
            <a:endParaRPr lang="en-US" dirty="0"/>
          </a:p>
          <a:p>
            <a:r>
              <a:rPr lang="en-US" dirty="0"/>
              <a:t>and they are written with black carbon-based ink.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4522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Recently, the Israel Antiquities Authority digitized the Dead Sea Scrolls and make them publicly available online.</a:t>
            </a:r>
          </a:p>
          <a:p>
            <a:endParaRPr lang="en-US" dirty="0"/>
          </a:p>
          <a:p>
            <a:r>
              <a:rPr lang="en-US" dirty="0"/>
              <a:t>They provide high resolution full color images and multispectral images at a range between the blue band and the near infrared band.</a:t>
            </a:r>
          </a:p>
          <a:p>
            <a:endParaRPr lang="en-US" dirty="0"/>
          </a:p>
          <a:p>
            <a:r>
              <a:rPr lang="en-US" dirty="0"/>
              <a:t>This allows anyone to view and study the scrolls from anywhere in the world.</a:t>
            </a:r>
          </a:p>
          <a:p>
            <a:endParaRPr lang="en-US" dirty="0"/>
          </a:p>
          <a:p>
            <a:r>
              <a:rPr lang="en-US" dirty="0"/>
              <a:t>It also gives us the chance to develop computational tools for automating their analysis.</a:t>
            </a:r>
            <a:endParaRPr lang="en-IL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9790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Paleographic analysis of the Dead Sea Scrolls is essential for several tasks. I will mention only a few significant ones.</a:t>
            </a:r>
          </a:p>
          <a:p>
            <a:endParaRPr lang="en-US" dirty="0"/>
          </a:p>
          <a:p>
            <a:r>
              <a:rPr lang="en-US" dirty="0"/>
              <a:t>The first task is dating the manuscripts.</a:t>
            </a:r>
          </a:p>
          <a:p>
            <a:endParaRPr lang="en-US" dirty="0"/>
          </a:p>
          <a:p>
            <a:r>
              <a:rPr lang="en-US" dirty="0"/>
              <a:t>Paleographic analysis helps to estimate the age of the scrolls by comparing their handwriting style with the handwriting style of the other dated manuscripts.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66189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task is identifying the scribes.</a:t>
            </a:r>
          </a:p>
          <a:p>
            <a:endParaRPr lang="en-US" dirty="0"/>
          </a:p>
          <a:p>
            <a:r>
              <a:rPr lang="en-US" dirty="0"/>
              <a:t>Paleographic analysis helps to identify different scribes who may have written various parts of the scrolls by comparing the handwriting styles throughout the scroll.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7486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task is matching the new and the old images of a fragment.</a:t>
            </a:r>
          </a:p>
          <a:p>
            <a:endParaRPr lang="en-US" dirty="0"/>
          </a:p>
          <a:p>
            <a:r>
              <a:rPr lang="en-US" dirty="0"/>
              <a:t>Paleographic analysis helps to match the new and the old images of a fragment by matching their handwriting styles.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02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fourth task is pairing the fragments of a scroll.</a:t>
            </a:r>
          </a:p>
          <a:p>
            <a:endParaRPr lang="en-US" dirty="0"/>
          </a:p>
          <a:p>
            <a:r>
              <a:rPr lang="en-US" dirty="0"/>
              <a:t>Paleographic analysis helps to pair the fragments of a scroll by comparing their handwriting styles.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4B665D-4723-9A49-888B-D8D9CF28862E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8764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7821-DB7D-D2F9-EDB7-8FA154E71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810DC-C11C-919F-D846-08D128361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E2888-F1C7-FBDD-9A6D-6D144D3F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1DD33-C8DB-721E-FF01-4CFB3C0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ECF8A-83CF-215E-5CD1-03779030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334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961B-9D53-60E7-BB2C-17635D739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CE4C5-6CD4-4D36-5AB4-BBF6E3667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4EC88-6347-F968-89DA-BEB92872B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94E97-D486-EA94-38F7-32048D0B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D7141-11D2-E6E1-AC0F-76A80F25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6997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CFCEE-63BD-D8E1-3CE4-E5DCEAEF50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08846-89C6-E3B6-15C7-F02409454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3376-253B-2186-27E0-100AAB810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A122C-6450-93D7-A7BB-FDE9D7F2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41E04-C2B7-BC4F-EB6B-915DDD7B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191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F2AF-F843-F383-739E-FA633B13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E5FF-126C-2013-87C1-30F6BADD8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94E66-9B4B-6721-7AE2-06CDE64D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894F1-36CB-583C-E211-BC3F7ADB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3EF2C-18C0-E053-3D4F-251FE3D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699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23F81-5C98-B564-15BF-09A4AEB12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885C4-676A-AE2A-A28B-F54FD75B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2785B-35E5-6677-6093-09DA84D0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B1BA0-370B-252B-0E71-F1A20B49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84B69-A492-9276-426D-3CFD9BB6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170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87D1-D920-8CC9-AB0F-86BA520F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8C410-CC13-82B7-C3DC-2546DE644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E9C1F-8DA0-6598-E83D-9CCE69817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5E84E-45C7-FA51-8458-DF08338B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2C85-4A88-616C-201C-48700B94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224A7-DF99-CA7B-682F-77E13A57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467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D2FC-2C87-44B9-D7F2-B54CA536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21060-AB33-C535-B8BE-3D5FE9BCD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B65CB-CB92-23A6-8A50-A9D82DC53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2C2C1-5555-4CBE-D853-EF712BFED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9007D-B377-830F-15C2-79E80E571F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4CE1BD-E28C-3F9F-A83D-35D00644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1E31E-7C24-A251-D9D8-5ED29197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9D9DF-535B-E3EA-0822-B9B47B1A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5216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E0B2-128E-DCE0-4AC8-07CB7C69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B9A23-0D2C-957C-A2E7-CB731619A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6E68A-24C5-2378-F3FD-1EA78DA7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9EB6C-3A29-26B6-4A95-596B8331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226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2C9F22-68C9-ABE3-EBD2-2ADA37CEE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C1623-07BD-DC77-8419-8A51990B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A3F8D-274C-9939-485A-860A77A3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69992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6D59-988A-BF2A-C7D6-7B3E5413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5CD7C-063B-1869-A5F8-0BEBCE76D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F698F-FDA9-7273-FBA1-4E0CFC0C9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3590A-0B46-9738-69A1-DFAF9294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11396-7E29-CB08-E7BA-E1B4216B2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B7E4-3BDE-3EB5-196B-9EA4DECF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9049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18C0F-F639-061B-2F94-4149BDCB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26E1E-C682-A2AC-01C6-F24B46E96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3B285-121D-E164-5A9A-657065430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036B-0881-DF16-BB0C-B9A4495C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6D3BC-986B-0DCC-E1C4-3DAD99819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9FD16-C5CD-B3B9-750C-A8CC3BC7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984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916D07-B768-CEA5-997A-6F31EA9D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045F4-86E2-CEBA-A3F5-9F3D95416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7C843-65AF-E627-19E8-CD414BE1A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68D88-0E87-144E-959C-BFF6A9AA3E5A}" type="datetimeFigureOut">
              <a:rPr lang="en-IL" smtClean="0"/>
              <a:t>18/08/2024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B1F9A-63A3-C458-96D3-C7C763F9F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452E6-CA58-2038-6F08-DAA20AE4D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90A6D9-8495-1C4D-9271-DA8E72D4E7C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2426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Relationship Id="rId9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3.png"/><Relationship Id="rId4" Type="http://schemas.microsoft.com/office/2007/relationships/hdphoto" Target="../media/hdphoto4.wdp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8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a document&#10;&#10;Description automatically generated">
            <a:extLst>
              <a:ext uri="{FF2B5EF4-FFF2-40B4-BE49-F238E27FC236}">
                <a16:creationId xmlns:a16="http://schemas.microsoft.com/office/drawing/2014/main" id="{C6371B26-AA06-5AE8-AC6C-264A6B1AB6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4890" r="400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F8F01-6913-591F-0D43-9E717DCB5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COMPUTATIONAL QUMRANIC PALEOGRAPHY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4D5C1-06C1-27CA-AEF7-694DACEDD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Berat Kurar-Barakat and Nachum Dershowitz</a:t>
            </a:r>
          </a:p>
          <a:p>
            <a:endParaRPr lang="en-IL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F067D-E112-16D3-2114-FAB7532900C7}"/>
              </a:ext>
            </a:extLst>
          </p:cNvPr>
          <p:cNvSpPr txBox="1"/>
          <p:nvPr/>
        </p:nvSpPr>
        <p:spPr>
          <a:xfrm>
            <a:off x="8757919" y="5776278"/>
            <a:ext cx="32511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Bradley Hand ITC" panose="03070402050302030203" pitchFamily="66" charset="77"/>
                <a:cs typeface="Baguet Script" panose="020F0502020204030204" pitchFamily="34" charset="0"/>
              </a:rPr>
              <a:t>I</a:t>
            </a:r>
            <a:r>
              <a:rPr lang="en-US" i="0" dirty="0">
                <a:solidFill>
                  <a:schemeClr val="tx2"/>
                </a:solidFill>
                <a:effectLst/>
                <a:latin typeface="Bradley Hand ITC" panose="03070402050302030203" pitchFamily="66" charset="77"/>
                <a:cs typeface="Baguet Script" panose="020F0502020204030204" pitchFamily="34" charset="0"/>
              </a:rPr>
              <a:t>mages courtesy</a:t>
            </a:r>
          </a:p>
          <a:p>
            <a:pPr algn="r"/>
            <a:r>
              <a:rPr lang="en-US" i="0" dirty="0">
                <a:solidFill>
                  <a:schemeClr val="tx2"/>
                </a:solidFill>
                <a:effectLst/>
                <a:latin typeface="Bradley Hand ITC" panose="03070402050302030203" pitchFamily="66" charset="77"/>
                <a:cs typeface="Baguet Script" panose="020F0502020204030204" pitchFamily="34" charset="0"/>
              </a:rPr>
              <a:t>Israel Antiquities Authority</a:t>
            </a:r>
            <a:r>
              <a:rPr lang="en-US" dirty="0">
                <a:solidFill>
                  <a:schemeClr val="tx2"/>
                </a:solidFill>
                <a:latin typeface="Bradley Hand ITC" panose="03070402050302030203" pitchFamily="66" charset="77"/>
                <a:cs typeface="Baguet Script" panose="020F0502020204030204" pitchFamily="34" charset="0"/>
              </a:rPr>
              <a:t> </a:t>
            </a:r>
          </a:p>
          <a:p>
            <a:pPr algn="r"/>
            <a:r>
              <a:rPr lang="en-US" i="0" dirty="0">
                <a:solidFill>
                  <a:schemeClr val="tx2"/>
                </a:solidFill>
                <a:effectLst/>
                <a:latin typeface="Bradley Hand ITC" panose="03070402050302030203" pitchFamily="66" charset="77"/>
                <a:cs typeface="Baguet Script" panose="020F0502020204030204" pitchFamily="34" charset="0"/>
              </a:rPr>
              <a:t>photographer Shai Halevi</a:t>
            </a:r>
            <a:endParaRPr lang="en-IL" dirty="0">
              <a:solidFill>
                <a:schemeClr val="tx2"/>
              </a:solidFill>
              <a:latin typeface="Bradley Hand ITC" panose="03070402050302030203" pitchFamily="66" charset="77"/>
              <a:cs typeface="Baguet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68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Previous 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BF308-E6D5-46C6-2881-AA75189E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28" y="1839685"/>
            <a:ext cx="3057269" cy="4273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4453A-0CC2-2667-3108-F0560A349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500" y="1671022"/>
            <a:ext cx="4881597" cy="444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75D5C-5100-599D-D6C2-EFEC2F9A105C}"/>
              </a:ext>
            </a:extLst>
          </p:cNvPr>
          <p:cNvSpPr txBox="1"/>
          <p:nvPr/>
        </p:nvSpPr>
        <p:spPr>
          <a:xfrm>
            <a:off x="1372525" y="1401820"/>
            <a:ext cx="2706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3A3A3A"/>
                </a:solidFill>
                <a:effectLst/>
              </a:rPr>
              <a:t>Keypoint</a:t>
            </a:r>
            <a:r>
              <a:rPr lang="en-US" sz="2400" b="1" i="0" dirty="0">
                <a:solidFill>
                  <a:srgbClr val="3A3A3A"/>
                </a:solidFill>
                <a:effectLst/>
              </a:rPr>
              <a:t>-based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BA66A-091B-3FE7-0C2A-27CD293D7DAE}"/>
              </a:ext>
            </a:extLst>
          </p:cNvPr>
          <p:cNvSpPr txBox="1"/>
          <p:nvPr/>
        </p:nvSpPr>
        <p:spPr>
          <a:xfrm>
            <a:off x="7734961" y="1401819"/>
            <a:ext cx="2706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Patch-based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67EC1-C65A-DBCE-2806-152144F26595}"/>
              </a:ext>
            </a:extLst>
          </p:cNvPr>
          <p:cNvSpPr txBox="1"/>
          <p:nvPr/>
        </p:nvSpPr>
        <p:spPr>
          <a:xfrm>
            <a:off x="512914" y="6113043"/>
            <a:ext cx="5031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Wolf et al. “Identifying Join Candidates in the Cairo Genizah,” 2010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35C560-737A-5C91-2D86-0F91292F3115}"/>
              </a:ext>
            </a:extLst>
          </p:cNvPr>
          <p:cNvSpPr txBox="1"/>
          <p:nvPr/>
        </p:nvSpPr>
        <p:spPr>
          <a:xfrm>
            <a:off x="6507078" y="6113042"/>
            <a:ext cx="5031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Vasyutinsky</a:t>
            </a:r>
            <a:r>
              <a:rPr lang="en-US" dirty="0"/>
              <a:t> et al. “Deep learning for paleographic analysis of medieval Hebrew manuscripts,” 2020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8318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Letter-level paleography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0434B-9B21-D591-84A4-6C4AC88BF4AF}"/>
              </a:ext>
            </a:extLst>
          </p:cNvPr>
          <p:cNvSpPr txBox="1"/>
          <p:nvPr/>
        </p:nvSpPr>
        <p:spPr>
          <a:xfrm>
            <a:off x="3064839" y="6031210"/>
            <a:ext cx="6062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Comparative chart of letter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A6467-D8D2-7B14-19C9-B5816D773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83" y="1690688"/>
            <a:ext cx="10340230" cy="401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5AD30-1CBE-39A6-1B56-7802DBE0C966}"/>
              </a:ext>
            </a:extLst>
          </p:cNvPr>
          <p:cNvSpPr txBox="1"/>
          <p:nvPr/>
        </p:nvSpPr>
        <p:spPr>
          <a:xfrm>
            <a:off x="7620000" y="0"/>
            <a:ext cx="4526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Yardeni</a:t>
            </a:r>
            <a:r>
              <a:rPr lang="en-US" dirty="0"/>
              <a:t>, “The </a:t>
            </a:r>
            <a:r>
              <a:rPr lang="en-US" dirty="0" err="1"/>
              <a:t>palaeography</a:t>
            </a:r>
            <a:r>
              <a:rPr lang="en-US" dirty="0"/>
              <a:t> of 4QJer</a:t>
            </a:r>
            <a:r>
              <a:rPr lang="en-US" baseline="30000" dirty="0"/>
              <a:t>a</a:t>
            </a:r>
            <a:r>
              <a:rPr lang="en-US" dirty="0"/>
              <a:t>”,1990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21316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0942A4C-98CA-B1A9-C281-B5D5D104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1690688"/>
            <a:ext cx="7442200" cy="4432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Letter detection and  recognition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2D19BA-2C7B-C5FC-5244-248B83486903}"/>
              </a:ext>
            </a:extLst>
          </p:cNvPr>
          <p:cNvSpPr/>
          <p:nvPr/>
        </p:nvSpPr>
        <p:spPr>
          <a:xfrm>
            <a:off x="6162675" y="4613276"/>
            <a:ext cx="403225" cy="7493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BE12B-DF39-C57D-253B-4150B2C819DE}"/>
              </a:ext>
            </a:extLst>
          </p:cNvPr>
          <p:cNvSpPr txBox="1"/>
          <p:nvPr/>
        </p:nvSpPr>
        <p:spPr>
          <a:xfrm>
            <a:off x="5766767" y="0"/>
            <a:ext cx="6379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Ben Ezra et al. “Transcription Alignment for Highly Fragmentary Historical Manuscripts,” 2020</a:t>
            </a:r>
            <a:endParaRPr lang="en-IL" dirty="0"/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4DA4401-F672-CAC7-3A77-C0BA65301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42" t="65939" r="43139" b="17156"/>
          <a:stretch/>
        </p:blipFill>
        <p:spPr>
          <a:xfrm>
            <a:off x="6162675" y="4613276"/>
            <a:ext cx="403225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234F17A-0EAE-8926-41DB-9EB139D99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67" y="1449000"/>
            <a:ext cx="4614982" cy="39600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Letter detection to letter segmentation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BE12B-DF39-C57D-253B-4150B2C819DE}"/>
              </a:ext>
            </a:extLst>
          </p:cNvPr>
          <p:cNvSpPr txBox="1"/>
          <p:nvPr/>
        </p:nvSpPr>
        <p:spPr>
          <a:xfrm>
            <a:off x="5434643" y="0"/>
            <a:ext cx="6711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Brown-</a:t>
            </a:r>
            <a:r>
              <a:rPr lang="en-US" dirty="0" err="1"/>
              <a:t>DeVost</a:t>
            </a:r>
            <a:r>
              <a:rPr lang="en-US" dirty="0"/>
              <a:t> et al. “</a:t>
            </a:r>
            <a:r>
              <a:rPr lang="en-GB" i="1" dirty="0"/>
              <a:t>Automatically linking Dead Sea Scroll transcriptions to fragment images: Towards the letter level</a:t>
            </a:r>
            <a:r>
              <a:rPr lang="en-US" dirty="0"/>
              <a:t>,” 2022</a:t>
            </a:r>
            <a:endParaRPr lang="en-IL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55F9DC-FBF2-A5A9-B225-BC8D616F6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51" y="1457775"/>
            <a:ext cx="4744667" cy="39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86CD7-BAD2-ECD8-70B1-741319B5FD96}"/>
              </a:ext>
            </a:extLst>
          </p:cNvPr>
          <p:cNvSpPr txBox="1"/>
          <p:nvPr/>
        </p:nvSpPr>
        <p:spPr>
          <a:xfrm>
            <a:off x="1156299" y="5679428"/>
            <a:ext cx="29007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Detected and </a:t>
            </a:r>
          </a:p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recognized letters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67FE5-A1A1-8D7B-30C4-327CAA009FB0}"/>
              </a:ext>
            </a:extLst>
          </p:cNvPr>
          <p:cNvSpPr txBox="1"/>
          <p:nvPr/>
        </p:nvSpPr>
        <p:spPr>
          <a:xfrm>
            <a:off x="8280211" y="5679428"/>
            <a:ext cx="29007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Segmented and </a:t>
            </a:r>
          </a:p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recognized letters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6A60DAA-73EC-2A3D-A284-C2EDB0AA025C}"/>
              </a:ext>
            </a:extLst>
          </p:cNvPr>
          <p:cNvSpPr/>
          <p:nvPr/>
        </p:nvSpPr>
        <p:spPr>
          <a:xfrm>
            <a:off x="5124092" y="2840247"/>
            <a:ext cx="2088892" cy="117750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2000" dirty="0"/>
              <a:t>Energy</a:t>
            </a:r>
          </a:p>
          <a:p>
            <a:pPr algn="ctr"/>
            <a:r>
              <a:rPr lang="en-IL" sz="2000" dirty="0"/>
              <a:t>Minimization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B28B59-C2A7-4F0D-C3D2-568478D7FCE9}"/>
              </a:ext>
            </a:extLst>
          </p:cNvPr>
          <p:cNvSpPr/>
          <p:nvPr/>
        </p:nvSpPr>
        <p:spPr>
          <a:xfrm>
            <a:off x="9282023" y="4017753"/>
            <a:ext cx="897147" cy="9510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B1CB36-6EB6-3724-2571-7B4DB6D3B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3" t="64867" r="38537" b="11116"/>
          <a:stretch/>
        </p:blipFill>
        <p:spPr>
          <a:xfrm>
            <a:off x="9282023" y="4017752"/>
            <a:ext cx="897147" cy="9510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36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Letter detection using Faster-RCNN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8951CB-950D-4D89-D8E7-51BF8FF03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690688"/>
            <a:ext cx="8229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93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Clustering multispectral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F1C29-F3A1-D586-4712-EFBF532C9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84" y="1519826"/>
            <a:ext cx="6104828" cy="4517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EB2BA-9E84-370C-5F5D-A7AE917D3410}"/>
              </a:ext>
            </a:extLst>
          </p:cNvPr>
          <p:cNvSpPr txBox="1"/>
          <p:nvPr/>
        </p:nvSpPr>
        <p:spPr>
          <a:xfrm>
            <a:off x="2299959" y="6036952"/>
            <a:ext cx="7592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solidFill>
                  <a:srgbClr val="374151"/>
                </a:solidFill>
                <a:effectLst/>
              </a:rPr>
              <a:t>Gray value trend of pixels across multispectral bands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17331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Clustering multispectral trends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EB2BA-9E84-370C-5F5D-A7AE917D3410}"/>
              </a:ext>
            </a:extLst>
          </p:cNvPr>
          <p:cNvSpPr txBox="1"/>
          <p:nvPr/>
        </p:nvSpPr>
        <p:spPr>
          <a:xfrm>
            <a:off x="2299959" y="6036952"/>
            <a:ext cx="7592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0" dirty="0">
                <a:solidFill>
                  <a:srgbClr val="374151"/>
                </a:solidFill>
                <a:effectLst/>
              </a:rPr>
              <a:t>Gray value trend of pixels across multispectral bands</a:t>
            </a:r>
            <a:endParaRPr lang="en-IL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0A1EB-51CC-6B3B-B1F6-EF8BC011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79" y="1490881"/>
            <a:ext cx="9892037" cy="51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95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6F445-0399-F41E-DC73-B32C76F4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480" y="1698981"/>
            <a:ext cx="7119040" cy="515901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9B9CD3-1088-02DC-5AB9-4DCCC278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2" y="365125"/>
            <a:ext cx="11797990" cy="1325563"/>
          </a:xfrm>
        </p:spPr>
        <p:txBody>
          <a:bodyPr/>
          <a:lstStyle/>
          <a:p>
            <a:r>
              <a:rPr lang="en-IL" dirty="0"/>
              <a:t>Multispectral thresholding with energy minimization (MSEM)</a:t>
            </a:r>
          </a:p>
        </p:txBody>
      </p:sp>
    </p:spTree>
    <p:extLst>
      <p:ext uri="{BB962C8B-B14F-4D97-AF65-F5344CB8AC3E}">
        <p14:creationId xmlns:p14="http://schemas.microsoft.com/office/powerpoint/2010/main" val="327719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2" y="365125"/>
            <a:ext cx="11797990" cy="1325563"/>
          </a:xfrm>
        </p:spPr>
        <p:txBody>
          <a:bodyPr/>
          <a:lstStyle/>
          <a:p>
            <a:r>
              <a:rPr lang="en-IL" dirty="0"/>
              <a:t>Multispectral thresholding with energy minimization (MSEM)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DC769-D1CF-435E-4857-9F3219D6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2" y="2635250"/>
            <a:ext cx="2828848" cy="2828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169C36-97FB-8D3B-FA3D-3FEB90D34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968" y="2635250"/>
            <a:ext cx="2828848" cy="2828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D87070-AD2E-1F72-F5BE-8C6822B56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5345" y="2635250"/>
            <a:ext cx="2828848" cy="2828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A060A5-D0B4-90F9-C7BD-12EA1EC4D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24590" y="2635250"/>
            <a:ext cx="2828848" cy="28288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E4C338-ABA8-45C7-247B-1F69508135ED}"/>
              </a:ext>
            </a:extLst>
          </p:cNvPr>
          <p:cNvSpPr txBox="1"/>
          <p:nvPr/>
        </p:nvSpPr>
        <p:spPr>
          <a:xfrm>
            <a:off x="4030494" y="2155269"/>
            <a:ext cx="1118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3A3A3A"/>
                </a:solidFill>
              </a:rPr>
              <a:t>Otsu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E51DD-D2D7-CC78-C6C3-04EB2462B957}"/>
              </a:ext>
            </a:extLst>
          </p:cNvPr>
          <p:cNvSpPr txBox="1"/>
          <p:nvPr/>
        </p:nvSpPr>
        <p:spPr>
          <a:xfrm>
            <a:off x="6842931" y="2155269"/>
            <a:ext cx="1442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3A3A3A"/>
                </a:solidFill>
              </a:rPr>
              <a:t>GrabCut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94B84-03F6-A96A-A972-B55B6E2E14AA}"/>
              </a:ext>
            </a:extLst>
          </p:cNvPr>
          <p:cNvSpPr txBox="1"/>
          <p:nvPr/>
        </p:nvSpPr>
        <p:spPr>
          <a:xfrm>
            <a:off x="1055871" y="2155269"/>
            <a:ext cx="1118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A3A3A"/>
                </a:solidFill>
              </a:rPr>
              <a:t>Input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BFE65-6833-1EEC-85FF-EC3847CA7577}"/>
              </a:ext>
            </a:extLst>
          </p:cNvPr>
          <p:cNvSpPr txBox="1"/>
          <p:nvPr/>
        </p:nvSpPr>
        <p:spPr>
          <a:xfrm>
            <a:off x="9979739" y="2155269"/>
            <a:ext cx="1118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3A3A3A"/>
                </a:solidFill>
              </a:rPr>
              <a:t>MSEM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0234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2" y="365125"/>
            <a:ext cx="11797990" cy="1325563"/>
          </a:xfrm>
        </p:spPr>
        <p:txBody>
          <a:bodyPr/>
          <a:lstStyle/>
          <a:p>
            <a:r>
              <a:rPr lang="en-IL"/>
              <a:t>Multispectral thresholding with energy minimization (MSEM)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4C338-ABA8-45C7-247B-1F69508135ED}"/>
              </a:ext>
            </a:extLst>
          </p:cNvPr>
          <p:cNvSpPr txBox="1"/>
          <p:nvPr/>
        </p:nvSpPr>
        <p:spPr>
          <a:xfrm>
            <a:off x="4060832" y="2195255"/>
            <a:ext cx="1118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A3A3A"/>
                </a:solidFill>
              </a:rPr>
              <a:t>Otsu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E51DD-D2D7-CC78-C6C3-04EB2462B957}"/>
              </a:ext>
            </a:extLst>
          </p:cNvPr>
          <p:cNvSpPr txBox="1"/>
          <p:nvPr/>
        </p:nvSpPr>
        <p:spPr>
          <a:xfrm>
            <a:off x="6903231" y="2195255"/>
            <a:ext cx="1442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3A3A3A"/>
                </a:solidFill>
              </a:rPr>
              <a:t>GrabCut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94B84-03F6-A96A-A972-B55B6E2E14AA}"/>
              </a:ext>
            </a:extLst>
          </p:cNvPr>
          <p:cNvSpPr txBox="1"/>
          <p:nvPr/>
        </p:nvSpPr>
        <p:spPr>
          <a:xfrm>
            <a:off x="1056247" y="2195255"/>
            <a:ext cx="1118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3A3A3A"/>
                </a:solidFill>
              </a:rPr>
              <a:t>Input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BFE65-6833-1EEC-85FF-EC3847CA7577}"/>
              </a:ext>
            </a:extLst>
          </p:cNvPr>
          <p:cNvSpPr txBox="1"/>
          <p:nvPr/>
        </p:nvSpPr>
        <p:spPr>
          <a:xfrm>
            <a:off x="10070002" y="2195255"/>
            <a:ext cx="1118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A3A3A"/>
                </a:solidFill>
              </a:rPr>
              <a:t>MSEM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70072-08F0-231F-8DBF-CB6C52E7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5307" y="2646673"/>
            <a:ext cx="2829600" cy="28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1BA6E-A85C-9447-1CF4-E72972862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4477" y="2646673"/>
            <a:ext cx="2829600" cy="28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55583-CB79-14D0-CC7F-8C582E123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9892" y="2646673"/>
            <a:ext cx="2829600" cy="28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AB9872-FF54-093D-9237-90EAFBFF1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722" y="2646673"/>
            <a:ext cx="2829600" cy="28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5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4EFAEA-40CB-735E-C4D3-141B05279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9" r="2" b="2"/>
          <a:stretch/>
        </p:blipFill>
        <p:spPr>
          <a:xfrm>
            <a:off x="0" y="10"/>
            <a:ext cx="6639340" cy="685799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D87DDB7-1E08-DA4F-08F6-650117481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r="4" b="4"/>
          <a:stretch/>
        </p:blipFill>
        <p:spPr bwMode="auto">
          <a:xfrm rot="5400000">
            <a:off x="5985048" y="2012759"/>
            <a:ext cx="6813997" cy="559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10FED3F-B340-EAD3-16E9-97F55331C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820"/>
          <a:stretch/>
        </p:blipFill>
        <p:spPr bwMode="auto">
          <a:xfrm>
            <a:off x="6609360" y="-507787"/>
            <a:ext cx="5601431" cy="360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589E27-A1C3-AC7C-F4A8-52DE813C334F}"/>
              </a:ext>
            </a:extLst>
          </p:cNvPr>
          <p:cNvSpPr txBox="1"/>
          <p:nvPr/>
        </p:nvSpPr>
        <p:spPr>
          <a:xfrm>
            <a:off x="6656607" y="0"/>
            <a:ext cx="294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200" dirty="0">
                <a:solidFill>
                  <a:schemeClr val="bg1"/>
                </a:solidFill>
                <a:cs typeface="Aharoni" panose="02010803020104030203" pitchFamily="2" charset="-79"/>
              </a:rPr>
              <a:t>A Qumran cave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FFB3C-F892-C911-6417-BFF1A193BD6B}"/>
              </a:ext>
            </a:extLst>
          </p:cNvPr>
          <p:cNvSpPr txBox="1"/>
          <p:nvPr/>
        </p:nvSpPr>
        <p:spPr>
          <a:xfrm>
            <a:off x="9110150" y="6171120"/>
            <a:ext cx="3150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3200" dirty="0">
                <a:solidFill>
                  <a:schemeClr val="bg1"/>
                </a:solidFill>
                <a:cs typeface="Aharoni" panose="02010803020104030203" pitchFamily="2" charset="-79"/>
              </a:rPr>
              <a:t>Dead Sea scrolls</a:t>
            </a:r>
          </a:p>
        </p:txBody>
      </p:sp>
    </p:spTree>
    <p:extLst>
      <p:ext uri="{BB962C8B-B14F-4D97-AF65-F5344CB8AC3E}">
        <p14:creationId xmlns:p14="http://schemas.microsoft.com/office/powerpoint/2010/main" val="386428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2" y="365125"/>
            <a:ext cx="11797990" cy="1325563"/>
          </a:xfrm>
        </p:spPr>
        <p:txBody>
          <a:bodyPr/>
          <a:lstStyle/>
          <a:p>
            <a:r>
              <a:rPr lang="en-IL"/>
              <a:t>Multispectral thresholding with energy minimization (MSEM)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E4C338-ABA8-45C7-247B-1F69508135ED}"/>
              </a:ext>
            </a:extLst>
          </p:cNvPr>
          <p:cNvSpPr txBox="1"/>
          <p:nvPr/>
        </p:nvSpPr>
        <p:spPr>
          <a:xfrm>
            <a:off x="4035253" y="2191689"/>
            <a:ext cx="1118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3A3A3A"/>
                </a:solidFill>
              </a:rPr>
              <a:t>Otsu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E51DD-D2D7-CC78-C6C3-04EB2462B957}"/>
              </a:ext>
            </a:extLst>
          </p:cNvPr>
          <p:cNvSpPr txBox="1"/>
          <p:nvPr/>
        </p:nvSpPr>
        <p:spPr>
          <a:xfrm>
            <a:off x="6867759" y="2191689"/>
            <a:ext cx="1442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3A3A3A"/>
                </a:solidFill>
              </a:rPr>
              <a:t>GrabCut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94B84-03F6-A96A-A972-B55B6E2E14AA}"/>
              </a:ext>
            </a:extLst>
          </p:cNvPr>
          <p:cNvSpPr txBox="1"/>
          <p:nvPr/>
        </p:nvSpPr>
        <p:spPr>
          <a:xfrm>
            <a:off x="1040561" y="2191689"/>
            <a:ext cx="1118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3A3A3A"/>
                </a:solidFill>
              </a:rPr>
              <a:t>Input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BFE65-6833-1EEC-85FF-EC3847CA7577}"/>
              </a:ext>
            </a:extLst>
          </p:cNvPr>
          <p:cNvSpPr txBox="1"/>
          <p:nvPr/>
        </p:nvSpPr>
        <p:spPr>
          <a:xfrm>
            <a:off x="10024637" y="2191689"/>
            <a:ext cx="11185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3A3A3A"/>
                </a:solidFill>
              </a:rPr>
              <a:t>MSEM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40FA1-CF40-4275-AD63-CE906F1B7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9112" y="2653354"/>
            <a:ext cx="2829600" cy="28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C85F87-BDFE-FB28-1D21-82BAB61C3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36" y="2653354"/>
            <a:ext cx="2829600" cy="28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FE4E4-6D2A-87CB-88A2-F70057558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4420" y="2653354"/>
            <a:ext cx="2829600" cy="28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7A2F91-5486-63F0-9F25-B19B62865D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9728" y="2653354"/>
            <a:ext cx="2829600" cy="28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55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2" y="365125"/>
            <a:ext cx="11797990" cy="1325563"/>
          </a:xfrm>
        </p:spPr>
        <p:txBody>
          <a:bodyPr/>
          <a:lstStyle/>
          <a:p>
            <a:r>
              <a:rPr lang="en-IL"/>
              <a:t>Multispectral thresholding with energy minimization (MSEM)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90750-6074-A75A-0D51-4546A29E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04" y="1690688"/>
            <a:ext cx="1029959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5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2" y="365125"/>
            <a:ext cx="11797990" cy="1325563"/>
          </a:xfrm>
        </p:spPr>
        <p:txBody>
          <a:bodyPr/>
          <a:lstStyle/>
          <a:p>
            <a:r>
              <a:rPr lang="en-IL"/>
              <a:t>Multispectral thresholding with energy minimization (MSEM)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11E85-9A97-D633-2F3B-137FF0B5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16" y="2683416"/>
            <a:ext cx="3063178" cy="3345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F59D5-FB93-02AF-8002-3FC878CB2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411" y="2683416"/>
            <a:ext cx="3063177" cy="3345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863FA-1D12-0DA6-10DB-28D56F6C3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207" y="2683416"/>
            <a:ext cx="3063176" cy="33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7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34347-7530-370E-402F-3F9A32AF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dirty="0">
                <a:solidFill>
                  <a:srgbClr val="FFFFFF"/>
                </a:solidFill>
              </a:rPr>
              <a:t>More r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esults on ink and parchment segmentation using MSEM</a:t>
            </a: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E0414AD-D049-7322-1557-F325BCAFB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304" y="643466"/>
            <a:ext cx="5596723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4" name="Picture 12" descr="Dead Sea Scrolls Fragments">
            <a:extLst>
              <a:ext uri="{FF2B5EF4-FFF2-40B4-BE49-F238E27FC236}">
                <a16:creationId xmlns:a16="http://schemas.microsoft.com/office/drawing/2014/main" id="{1B131A0E-E94B-D30F-6DCA-75B8332B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7" y="0"/>
            <a:ext cx="8710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35597D-5E10-A811-DB17-AAE91EE20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98800"/>
            <a:ext cx="6993863" cy="375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7F79E7-47DB-4549-42A9-1707041EF749}"/>
              </a:ext>
            </a:extLst>
          </p:cNvPr>
          <p:cNvSpPr txBox="1"/>
          <p:nvPr/>
        </p:nvSpPr>
        <p:spPr>
          <a:xfrm>
            <a:off x="1888080" y="3013501"/>
            <a:ext cx="3217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Great Isaiah Scroll</a:t>
            </a:r>
          </a:p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 734 cm</a:t>
            </a:r>
            <a:endParaRPr lang="en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0A025-32DE-4D54-489D-F850E4C98A5F}"/>
              </a:ext>
            </a:extLst>
          </p:cNvPr>
          <p:cNvSpPr txBox="1"/>
          <p:nvPr/>
        </p:nvSpPr>
        <p:spPr>
          <a:xfrm>
            <a:off x="9154266" y="3098801"/>
            <a:ext cx="3037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Isaiah fragments</a:t>
            </a:r>
          </a:p>
        </p:txBody>
      </p:sp>
    </p:spTree>
    <p:extLst>
      <p:ext uri="{BB962C8B-B14F-4D97-AF65-F5344CB8AC3E}">
        <p14:creationId xmlns:p14="http://schemas.microsoft.com/office/powerpoint/2010/main" val="49565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8" name="Picture 28" descr="The eternal disputes of the Dead Sea Scrolls - Los Angeles Times">
            <a:extLst>
              <a:ext uri="{FF2B5EF4-FFF2-40B4-BE49-F238E27FC236}">
                <a16:creationId xmlns:a16="http://schemas.microsoft.com/office/drawing/2014/main" id="{491F21D3-1960-F266-A5EF-B05FA5F77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39" y="3114777"/>
            <a:ext cx="4239581" cy="372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The Dead Sea Scrolls Biblical Manuscripts - Accordance">
            <a:extLst>
              <a:ext uri="{FF2B5EF4-FFF2-40B4-BE49-F238E27FC236}">
                <a16:creationId xmlns:a16="http://schemas.microsoft.com/office/drawing/2014/main" id="{41955C5D-0630-B69D-B1E2-EFA526E2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40" y="153787"/>
            <a:ext cx="45339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4Q249e 2. Courtesy of the Leon Levi Dead Sea Scrolls Digital Library,... |  Download Scientific Diagram">
            <a:extLst>
              <a:ext uri="{FF2B5EF4-FFF2-40B4-BE49-F238E27FC236}">
                <a16:creationId xmlns:a16="http://schemas.microsoft.com/office/drawing/2014/main" id="{141AFA23-06EB-D39D-EA40-9D3D3DC0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164" y="3150440"/>
            <a:ext cx="4046278" cy="37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C9792-F762-BFF0-3F27-27605B845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8" y="2966720"/>
            <a:ext cx="2305841" cy="3813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F6E97C-186C-BCA2-C69A-1B928F1E127D}"/>
              </a:ext>
            </a:extLst>
          </p:cNvPr>
          <p:cNvSpPr txBox="1"/>
          <p:nvPr/>
        </p:nvSpPr>
        <p:spPr>
          <a:xfrm>
            <a:off x="1049708" y="2804481"/>
            <a:ext cx="4710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Parchment fragments</a:t>
            </a:r>
            <a:endParaRPr lang="en-IL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8A35C5-CB80-772B-A745-372DFD275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123" y="0"/>
            <a:ext cx="5077877" cy="3252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5E0C7C-239A-34ED-ECB0-3D67A2B9E10F}"/>
              </a:ext>
            </a:extLst>
          </p:cNvPr>
          <p:cNvSpPr txBox="1"/>
          <p:nvPr/>
        </p:nvSpPr>
        <p:spPr>
          <a:xfrm>
            <a:off x="7792462" y="3429000"/>
            <a:ext cx="2297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Papyrus</a:t>
            </a:r>
          </a:p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fragments</a:t>
            </a:r>
            <a:endParaRPr lang="en-IL" sz="2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2DF136-7FD8-6BF6-FA78-6FD568D576A9}"/>
              </a:ext>
            </a:extLst>
          </p:cNvPr>
          <p:cNvCxnSpPr>
            <a:cxnSpLocks/>
          </p:cNvCxnSpPr>
          <p:nvPr/>
        </p:nvCxnSpPr>
        <p:spPr>
          <a:xfrm>
            <a:off x="6278880" y="0"/>
            <a:ext cx="0" cy="6884921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74AA97-9EA8-227E-6338-E6F0BDD53B1F}"/>
              </a:ext>
            </a:extLst>
          </p:cNvPr>
          <p:cNvSpPr txBox="1"/>
          <p:nvPr/>
        </p:nvSpPr>
        <p:spPr>
          <a:xfrm>
            <a:off x="8067164" y="110017"/>
            <a:ext cx="2297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0" dirty="0">
                <a:solidFill>
                  <a:srgbClr val="3A3A3A"/>
                </a:solidFill>
                <a:effectLst/>
              </a:rPr>
              <a:t>Black </a:t>
            </a:r>
            <a:r>
              <a:rPr lang="en-US" sz="2400" dirty="0">
                <a:solidFill>
                  <a:srgbClr val="3A3A3A"/>
                </a:solidFill>
              </a:rPr>
              <a:t>carbon-based</a:t>
            </a:r>
            <a:r>
              <a:rPr lang="en-US" sz="2400" i="0" dirty="0">
                <a:solidFill>
                  <a:srgbClr val="3A3A3A"/>
                </a:solidFill>
                <a:effectLst/>
              </a:rPr>
              <a:t> ink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69852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F4410F-48B9-C1E3-194D-7A5AB505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73" y="426611"/>
            <a:ext cx="3616913" cy="154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Digitization of DSS</a:t>
            </a:r>
          </a:p>
        </p:txBody>
      </p:sp>
      <p:pic>
        <p:nvPicPr>
          <p:cNvPr id="5" name="ms">
            <a:extLst>
              <a:ext uri="{FF2B5EF4-FFF2-40B4-BE49-F238E27FC236}">
                <a16:creationId xmlns:a16="http://schemas.microsoft.com/office/drawing/2014/main" id="{864D0270-9686-5E40-99DE-C7861AA4B0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1306" y="737347"/>
            <a:ext cx="7177741" cy="5383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3B24E2-5565-FC3D-2390-10C91A8366CC}"/>
              </a:ext>
            </a:extLst>
          </p:cNvPr>
          <p:cNvSpPr txBox="1"/>
          <p:nvPr/>
        </p:nvSpPr>
        <p:spPr>
          <a:xfrm>
            <a:off x="4564146" y="6258493"/>
            <a:ext cx="7152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High resolution color and multispectral images</a:t>
            </a:r>
            <a:endParaRPr lang="en-IL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757391-F910-A5A5-8FBB-2756BD826B54}"/>
              </a:ext>
            </a:extLst>
          </p:cNvPr>
          <p:cNvSpPr txBox="1">
            <a:spLocks/>
          </p:cNvSpPr>
          <p:nvPr/>
        </p:nvSpPr>
        <p:spPr>
          <a:xfrm>
            <a:off x="358033" y="2237142"/>
            <a:ext cx="4140413" cy="346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1200 mega pixel images</a:t>
            </a:r>
          </a:p>
          <a:p>
            <a:r>
              <a:rPr lang="en-US" dirty="0"/>
              <a:t>Full color images</a:t>
            </a:r>
          </a:p>
          <a:p>
            <a:r>
              <a:rPr lang="en-US" dirty="0"/>
              <a:t>Multi spectral images</a:t>
            </a:r>
          </a:p>
          <a:p>
            <a:r>
              <a:rPr lang="en-US" dirty="0"/>
              <a:t>Publicly available online</a:t>
            </a:r>
          </a:p>
        </p:txBody>
      </p:sp>
    </p:spTree>
    <p:extLst>
      <p:ext uri="{BB962C8B-B14F-4D97-AF65-F5344CB8AC3E}">
        <p14:creationId xmlns:p14="http://schemas.microsoft.com/office/powerpoint/2010/main" val="15116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2FD491-1B1A-7898-51AC-093DF86C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73" y="426611"/>
            <a:ext cx="3616913" cy="154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Paleographic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24B7A-1232-91DC-4371-A057DD1C7906}"/>
              </a:ext>
            </a:extLst>
          </p:cNvPr>
          <p:cNvSpPr txBox="1"/>
          <p:nvPr/>
        </p:nvSpPr>
        <p:spPr>
          <a:xfrm>
            <a:off x="4498446" y="5813574"/>
            <a:ext cx="7140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A1A1A"/>
                </a:solidFill>
              </a:rPr>
              <a:t>C</a:t>
            </a:r>
            <a:r>
              <a:rPr lang="en-US" sz="2400" b="1" i="0" dirty="0">
                <a:solidFill>
                  <a:srgbClr val="1A1A1A"/>
                </a:solidFill>
                <a:effectLst/>
              </a:rPr>
              <a:t>hronologically aligned different scripts of the letter </a:t>
            </a:r>
            <a:r>
              <a:rPr lang="en-US" sz="2400" b="1" i="1" dirty="0">
                <a:solidFill>
                  <a:srgbClr val="1A1A1A"/>
                </a:solidFill>
                <a:effectLst/>
              </a:rPr>
              <a:t>he</a:t>
            </a:r>
            <a:endParaRPr lang="en-IL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BAF946-5D9D-FFA9-0AA1-06C707BA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46" y="1253331"/>
            <a:ext cx="714043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9DA244-571B-02E9-AF79-3D9964F35815}"/>
              </a:ext>
            </a:extLst>
          </p:cNvPr>
          <p:cNvSpPr txBox="1"/>
          <p:nvPr/>
        </p:nvSpPr>
        <p:spPr>
          <a:xfrm>
            <a:off x="6344360" y="0"/>
            <a:ext cx="5802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Cross. “The Oldest Manuscripts from Qumran," </a:t>
            </a:r>
            <a:r>
              <a:rPr lang="en-US" i="1" dirty="0"/>
              <a:t>Journal of Biblical Literature</a:t>
            </a:r>
            <a:r>
              <a:rPr lang="en-US" dirty="0"/>
              <a:t>, 1955</a:t>
            </a:r>
            <a:endParaRPr lang="en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B56434-5BB4-57DE-4B1B-DC1E35F19426}"/>
              </a:ext>
            </a:extLst>
          </p:cNvPr>
          <p:cNvSpPr txBox="1">
            <a:spLocks/>
          </p:cNvSpPr>
          <p:nvPr/>
        </p:nvSpPr>
        <p:spPr>
          <a:xfrm>
            <a:off x="358033" y="2237142"/>
            <a:ext cx="4140413" cy="346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dating manuscripts</a:t>
            </a:r>
          </a:p>
          <a:p>
            <a:pPr lvl="1"/>
            <a:r>
              <a:rPr lang="en-US" dirty="0"/>
              <a:t>Estimate age of scrolls by comparing handwriting style with style of dated manuscripts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EC39F5-AD96-1026-CDB5-924DB0140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58979" r="81234" b="36887"/>
          <a:stretch/>
        </p:blipFill>
        <p:spPr bwMode="auto">
          <a:xfrm>
            <a:off x="6587120" y="5210874"/>
            <a:ext cx="479686" cy="1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D26D3-5118-5B47-7687-CB64694E8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5" t="58980" r="79377" b="36908"/>
          <a:stretch/>
        </p:blipFill>
        <p:spPr bwMode="auto">
          <a:xfrm>
            <a:off x="11049821" y="1388359"/>
            <a:ext cx="449703" cy="17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0DA2C-1D4B-1057-7634-2C40B91DB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58979" r="81234" b="36887"/>
          <a:stretch/>
        </p:blipFill>
        <p:spPr bwMode="auto">
          <a:xfrm>
            <a:off x="5069007" y="5207480"/>
            <a:ext cx="479686" cy="1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1704C6-9D52-7277-E77B-35D2CB1C3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58979" r="81234" b="36887"/>
          <a:stretch/>
        </p:blipFill>
        <p:spPr bwMode="auto">
          <a:xfrm>
            <a:off x="5621145" y="1387486"/>
            <a:ext cx="479686" cy="1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A020C-1FF6-43C8-65E9-38C769399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58979" r="81234" b="36887"/>
          <a:stretch/>
        </p:blipFill>
        <p:spPr bwMode="auto">
          <a:xfrm>
            <a:off x="7558995" y="5218369"/>
            <a:ext cx="479686" cy="1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5DE97-0168-D98C-5428-CEE438831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8" t="58979" r="81234" b="36887"/>
          <a:stretch/>
        </p:blipFill>
        <p:spPr bwMode="auto">
          <a:xfrm>
            <a:off x="7319152" y="1387486"/>
            <a:ext cx="479686" cy="17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C1ED45-5A22-8C6B-BF2F-4188064A2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58980" r="79377" b="36908"/>
          <a:stretch/>
        </p:blipFill>
        <p:spPr bwMode="auto">
          <a:xfrm>
            <a:off x="9791540" y="1388359"/>
            <a:ext cx="449704" cy="17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A12E38-1421-FDEC-D2D1-D4BB2038B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58980" r="80007" b="35550"/>
          <a:stretch/>
        </p:blipFill>
        <p:spPr bwMode="auto">
          <a:xfrm>
            <a:off x="9704096" y="5199757"/>
            <a:ext cx="404734" cy="2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8B01EB-4121-4D67-D42A-BF0F96D78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58980" r="80007" b="35550"/>
          <a:stretch/>
        </p:blipFill>
        <p:spPr bwMode="auto">
          <a:xfrm>
            <a:off x="10832465" y="5207480"/>
            <a:ext cx="404734" cy="23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1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2FD491-1B1A-7898-51AC-093DF86C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73" y="426611"/>
            <a:ext cx="3616913" cy="154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Paleographic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24B7A-1232-91DC-4371-A057DD1C7906}"/>
              </a:ext>
            </a:extLst>
          </p:cNvPr>
          <p:cNvSpPr txBox="1"/>
          <p:nvPr/>
        </p:nvSpPr>
        <p:spPr>
          <a:xfrm>
            <a:off x="4893803" y="5103842"/>
            <a:ext cx="7140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A1A1A"/>
                </a:solidFill>
              </a:rPr>
              <a:t>Different </a:t>
            </a:r>
            <a:r>
              <a:rPr lang="en-US" sz="2400" b="1" dirty="0" err="1">
                <a:solidFill>
                  <a:srgbClr val="1A1A1A"/>
                </a:solidFill>
              </a:rPr>
              <a:t>resh</a:t>
            </a:r>
            <a:r>
              <a:rPr lang="en-US" sz="2400" b="1" dirty="0">
                <a:solidFill>
                  <a:srgbClr val="1A1A1A"/>
                </a:solidFill>
              </a:rPr>
              <a:t> letters from the two halves of the Great Isaiah Scroll</a:t>
            </a:r>
            <a:endParaRPr lang="en-IL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DA244-571B-02E9-AF79-3D9964F35815}"/>
              </a:ext>
            </a:extLst>
          </p:cNvPr>
          <p:cNvSpPr txBox="1"/>
          <p:nvPr/>
        </p:nvSpPr>
        <p:spPr>
          <a:xfrm>
            <a:off x="5606321" y="0"/>
            <a:ext cx="65401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Popović</a:t>
            </a:r>
            <a:r>
              <a:rPr lang="en-US" dirty="0"/>
              <a:t> et al. “Artificial intelligence based writer identification generates new evidence for the unknown scribes of the Dead Sea Scrolls exemplified by the Great Isaiah Scroll (1QIsaa),” 2021</a:t>
            </a:r>
            <a:endParaRPr lang="en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B56434-5BB4-57DE-4B1B-DC1E35F19426}"/>
              </a:ext>
            </a:extLst>
          </p:cNvPr>
          <p:cNvSpPr txBox="1">
            <a:spLocks/>
          </p:cNvSpPr>
          <p:nvPr/>
        </p:nvSpPr>
        <p:spPr>
          <a:xfrm>
            <a:off x="358033" y="2237142"/>
            <a:ext cx="4140413" cy="346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identifying scribes</a:t>
            </a:r>
          </a:p>
          <a:p>
            <a:pPr lvl="1"/>
            <a:r>
              <a:rPr lang="en-US" dirty="0"/>
              <a:t>Identify different scribes who may have written various parts by comparing handwriting styles throughout scroll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FA638-4122-F0F7-561B-F8494F5A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741" y="1727415"/>
            <a:ext cx="6202554" cy="3060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017B0-C2DD-2C86-2E71-71DEB60EC112}"/>
              </a:ext>
            </a:extLst>
          </p:cNvPr>
          <p:cNvSpPr txBox="1"/>
          <p:nvPr/>
        </p:nvSpPr>
        <p:spPr>
          <a:xfrm>
            <a:off x="5949647" y="4328764"/>
            <a:ext cx="2013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First scribe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EEFB8-1B88-FE0F-011D-D69D116A42F4}"/>
              </a:ext>
            </a:extLst>
          </p:cNvPr>
          <p:cNvSpPr txBox="1"/>
          <p:nvPr/>
        </p:nvSpPr>
        <p:spPr>
          <a:xfrm>
            <a:off x="8827341" y="4328764"/>
            <a:ext cx="2368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3A3A3A"/>
                </a:solidFill>
                <a:effectLst/>
              </a:rPr>
              <a:t>Second scribe</a:t>
            </a:r>
          </a:p>
        </p:txBody>
      </p:sp>
    </p:spTree>
    <p:extLst>
      <p:ext uri="{BB962C8B-B14F-4D97-AF65-F5344CB8AC3E}">
        <p14:creationId xmlns:p14="http://schemas.microsoft.com/office/powerpoint/2010/main" val="365389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DFE0D-4220-06D3-E1CF-00D441F4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647" y="1513742"/>
            <a:ext cx="5312325" cy="29456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D2FD491-1B1A-7898-51AC-093DF86C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73" y="426611"/>
            <a:ext cx="3616913" cy="154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Paleographic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24B7A-1232-91DC-4371-A057DD1C7906}"/>
              </a:ext>
            </a:extLst>
          </p:cNvPr>
          <p:cNvSpPr txBox="1"/>
          <p:nvPr/>
        </p:nvSpPr>
        <p:spPr>
          <a:xfrm>
            <a:off x="4893803" y="5103842"/>
            <a:ext cx="7140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1A1A1A"/>
                </a:solidFill>
              </a:rPr>
              <a:t>Matched old and new images of a fragment</a:t>
            </a:r>
            <a:endParaRPr lang="en-IL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DA244-571B-02E9-AF79-3D9964F35815}"/>
              </a:ext>
            </a:extLst>
          </p:cNvPr>
          <p:cNvSpPr txBox="1"/>
          <p:nvPr/>
        </p:nvSpPr>
        <p:spPr>
          <a:xfrm>
            <a:off x="5766767" y="0"/>
            <a:ext cx="63796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Levi et al. “A Method for Segmentation, Matching and Alignment of Dead Sea Scrolls,” 2021</a:t>
            </a:r>
            <a:endParaRPr lang="en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B56434-5BB4-57DE-4B1B-DC1E35F19426}"/>
              </a:ext>
            </a:extLst>
          </p:cNvPr>
          <p:cNvSpPr txBox="1">
            <a:spLocks/>
          </p:cNvSpPr>
          <p:nvPr/>
        </p:nvSpPr>
        <p:spPr>
          <a:xfrm>
            <a:off x="358033" y="2237142"/>
            <a:ext cx="4140413" cy="346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matching new and old images</a:t>
            </a:r>
          </a:p>
          <a:p>
            <a:pPr lvl="1"/>
            <a:r>
              <a:rPr lang="en-US" dirty="0"/>
              <a:t>Match new and old images of a fragment by matching handwriting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017B0-C2DD-2C86-2E71-71DEB60EC112}"/>
              </a:ext>
            </a:extLst>
          </p:cNvPr>
          <p:cNvSpPr txBox="1"/>
          <p:nvPr/>
        </p:nvSpPr>
        <p:spPr>
          <a:xfrm>
            <a:off x="5949647" y="4328764"/>
            <a:ext cx="2013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A3A3A"/>
                </a:solidFill>
              </a:rPr>
              <a:t>New image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EEFB8-1B88-FE0F-011D-D69D116A42F4}"/>
              </a:ext>
            </a:extLst>
          </p:cNvPr>
          <p:cNvSpPr txBox="1"/>
          <p:nvPr/>
        </p:nvSpPr>
        <p:spPr>
          <a:xfrm>
            <a:off x="8827341" y="4328764"/>
            <a:ext cx="2368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A3A3A"/>
                </a:solidFill>
              </a:rPr>
              <a:t>Old image</a:t>
            </a:r>
            <a:endParaRPr lang="en-US" sz="2400" b="1" i="0" dirty="0">
              <a:solidFill>
                <a:srgbClr val="3A3A3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32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2FD491-1B1A-7898-51AC-093DF86C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73" y="426611"/>
            <a:ext cx="3616913" cy="154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Paleographic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DA244-571B-02E9-AF79-3D9964F35815}"/>
              </a:ext>
            </a:extLst>
          </p:cNvPr>
          <p:cNvSpPr txBox="1"/>
          <p:nvPr/>
        </p:nvSpPr>
        <p:spPr>
          <a:xfrm>
            <a:off x="5766767" y="0"/>
            <a:ext cx="6379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Ben-Shalom et al. “Where is my Other Half?,” 2014</a:t>
            </a:r>
            <a:endParaRPr lang="en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6B56434-5BB4-57DE-4B1B-DC1E35F19426}"/>
              </a:ext>
            </a:extLst>
          </p:cNvPr>
          <p:cNvSpPr txBox="1">
            <a:spLocks/>
          </p:cNvSpPr>
          <p:nvPr/>
        </p:nvSpPr>
        <p:spPr>
          <a:xfrm>
            <a:off x="358033" y="2237142"/>
            <a:ext cx="3661047" cy="3468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pairing fragments of a scroll</a:t>
            </a:r>
          </a:p>
          <a:p>
            <a:pPr lvl="1"/>
            <a:r>
              <a:rPr lang="en-US" dirty="0"/>
              <a:t>Pair fragments by comparing their handwriting styles</a:t>
            </a:r>
          </a:p>
        </p:txBody>
      </p:sp>
      <p:pic>
        <p:nvPicPr>
          <p:cNvPr id="4" name="Picture 3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C07CFD54-365A-0FCD-AC59-F5295954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80" y="1152340"/>
            <a:ext cx="6379679" cy="5076958"/>
          </a:xfrm>
          <a:prstGeom prst="rect">
            <a:avLst/>
          </a:prstGeom>
        </p:spPr>
      </p:pic>
      <p:pic>
        <p:nvPicPr>
          <p:cNvPr id="8" name="Picture 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8E54DC0-8150-358C-26C4-FDDCD6118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00" y="2435040"/>
            <a:ext cx="3950351" cy="379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3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993 -0.64004 L 3.95833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319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69 0.45162 L -8.33333E-7 -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84" y="-2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13353</TotalTime>
  <Words>1296</Words>
  <Application>Microsoft Macintosh PowerPoint</Application>
  <PresentationFormat>Widescreen</PresentationFormat>
  <Paragraphs>175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Aharoni</vt:lpstr>
      <vt:lpstr>Aptos</vt:lpstr>
      <vt:lpstr>Aptos Display</vt:lpstr>
      <vt:lpstr>Arial</vt:lpstr>
      <vt:lpstr>Bradley Hand ITC</vt:lpstr>
      <vt:lpstr>Office Theme</vt:lpstr>
      <vt:lpstr>COMPUTATIONAL QUMRANIC PALEOGRAPHY</vt:lpstr>
      <vt:lpstr>PowerPoint Presentation</vt:lpstr>
      <vt:lpstr>PowerPoint Presentation</vt:lpstr>
      <vt:lpstr>PowerPoint Presentation</vt:lpstr>
      <vt:lpstr>Digitization of DSS</vt:lpstr>
      <vt:lpstr>Paleographic analysis</vt:lpstr>
      <vt:lpstr>Paleographic analysis</vt:lpstr>
      <vt:lpstr>Paleographic analysis</vt:lpstr>
      <vt:lpstr>Paleographic analysis</vt:lpstr>
      <vt:lpstr>Previous works</vt:lpstr>
      <vt:lpstr>Letter-level paleography</vt:lpstr>
      <vt:lpstr>Letter detection and  recognition</vt:lpstr>
      <vt:lpstr>Letter detection to letter segmentation</vt:lpstr>
      <vt:lpstr>Letter detection using Faster-RCNN</vt:lpstr>
      <vt:lpstr>Clustering multispectral trends</vt:lpstr>
      <vt:lpstr>Clustering multispectral trends</vt:lpstr>
      <vt:lpstr>Multispectral thresholding with energy minimization (MSEM)</vt:lpstr>
      <vt:lpstr>Multispectral thresholding with energy minimization (MSEM)</vt:lpstr>
      <vt:lpstr>Multispectral thresholding with energy minimization (MSEM)</vt:lpstr>
      <vt:lpstr>Multispectral thresholding with energy minimization (MSEM)</vt:lpstr>
      <vt:lpstr>Multispectral thresholding with energy minimization (MSEM)</vt:lpstr>
      <vt:lpstr>Multispectral thresholding with energy minimization (MSEM)</vt:lpstr>
      <vt:lpstr>More results on ink and parchment segmentation using MSEM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QUMRANIC PALEOGRAPHY</dc:title>
  <dc:creator>Berat Barakat</dc:creator>
  <cp:lastModifiedBy>N Dershowitz</cp:lastModifiedBy>
  <cp:revision>35</cp:revision>
  <dcterms:created xsi:type="dcterms:W3CDTF">2024-08-08T20:48:58Z</dcterms:created>
  <dcterms:modified xsi:type="dcterms:W3CDTF">2024-08-18T06:35:23Z</dcterms:modified>
</cp:coreProperties>
</file>